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7" r:id="rId4"/>
    <p:sldId id="268" r:id="rId5"/>
    <p:sldId id="269" r:id="rId6"/>
    <p:sldId id="274" r:id="rId7"/>
    <p:sldId id="270" r:id="rId8"/>
    <p:sldId id="275" r:id="rId9"/>
    <p:sldId id="271" r:id="rId10"/>
    <p:sldId id="276" r:id="rId11"/>
    <p:sldId id="272" r:id="rId12"/>
    <p:sldId id="277" r:id="rId13"/>
    <p:sldId id="273" r:id="rId14"/>
    <p:sldId id="257" r:id="rId15"/>
    <p:sldId id="258" r:id="rId16"/>
    <p:sldId id="259" r:id="rId17"/>
    <p:sldId id="260" r:id="rId18"/>
    <p:sldId id="262" r:id="rId19"/>
    <p:sldId id="263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719"/>
  </p:normalViewPr>
  <p:slideViewPr>
    <p:cSldViewPr snapToGrid="0">
      <p:cViewPr varScale="1">
        <p:scale>
          <a:sx n="152" d="100"/>
          <a:sy n="152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9ECDEB7-E0A9-41E9-84FB-16F92343317E}" type="datetimeFigureOut">
              <a:rPr lang="sk-SK" smtClean="0"/>
              <a:t>4.10.2025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E9F8E60B-808D-44E6-9CA4-3466A995DF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917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DEB7-E0A9-41E9-84FB-16F92343317E}" type="datetimeFigureOut">
              <a:rPr lang="sk-SK" smtClean="0"/>
              <a:t>4.10.2025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E60B-808D-44E6-9CA4-3466A995DF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036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DEB7-E0A9-41E9-84FB-16F92343317E}" type="datetimeFigureOut">
              <a:rPr lang="sk-SK" smtClean="0"/>
              <a:t>4.10.2025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E60B-808D-44E6-9CA4-3466A995DF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147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DEB7-E0A9-41E9-84FB-16F92343317E}" type="datetimeFigureOut">
              <a:rPr lang="sk-SK" smtClean="0"/>
              <a:t>4.10.2025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E60B-808D-44E6-9CA4-3466A995DF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893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DEB7-E0A9-41E9-84FB-16F92343317E}" type="datetimeFigureOut">
              <a:rPr lang="sk-SK" smtClean="0"/>
              <a:t>4.10.2025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E60B-808D-44E6-9CA4-3466A995DF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7492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DEB7-E0A9-41E9-84FB-16F92343317E}" type="datetimeFigureOut">
              <a:rPr lang="sk-SK" smtClean="0"/>
              <a:t>4.10.2025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E60B-808D-44E6-9CA4-3466A995DF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3657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DEB7-E0A9-41E9-84FB-16F92343317E}" type="datetimeFigureOut">
              <a:rPr lang="sk-SK" smtClean="0"/>
              <a:t>4.10.2025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E60B-808D-44E6-9CA4-3466A995DF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0522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DEB7-E0A9-41E9-84FB-16F92343317E}" type="datetimeFigureOut">
              <a:rPr lang="sk-SK" smtClean="0"/>
              <a:t>4.10.2025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E60B-808D-44E6-9CA4-3466A995DF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0412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DEB7-E0A9-41E9-84FB-16F92343317E}" type="datetimeFigureOut">
              <a:rPr lang="sk-SK" smtClean="0"/>
              <a:t>4.10.2025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E60B-808D-44E6-9CA4-3466A995DF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280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DEB7-E0A9-41E9-84FB-16F92343317E}" type="datetimeFigureOut">
              <a:rPr lang="sk-SK" smtClean="0"/>
              <a:t>4.10.2025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E60B-808D-44E6-9CA4-3466A995DF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117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DEB7-E0A9-41E9-84FB-16F92343317E}" type="datetimeFigureOut">
              <a:rPr lang="sk-SK" smtClean="0"/>
              <a:t>4.10.2025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E60B-808D-44E6-9CA4-3466A995DF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16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DEB7-E0A9-41E9-84FB-16F92343317E}" type="datetimeFigureOut">
              <a:rPr lang="sk-SK" smtClean="0"/>
              <a:t>4.10.2025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E60B-808D-44E6-9CA4-3466A995DF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74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DEB7-E0A9-41E9-84FB-16F92343317E}" type="datetimeFigureOut">
              <a:rPr lang="sk-SK" smtClean="0"/>
              <a:t>4.10.2025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E60B-808D-44E6-9CA4-3466A995DF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847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DEB7-E0A9-41E9-84FB-16F92343317E}" type="datetimeFigureOut">
              <a:rPr lang="sk-SK" smtClean="0"/>
              <a:t>4.10.2025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E60B-808D-44E6-9CA4-3466A995DF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321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DEB7-E0A9-41E9-84FB-16F92343317E}" type="datetimeFigureOut">
              <a:rPr lang="sk-SK" smtClean="0"/>
              <a:t>4.10.2025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E60B-808D-44E6-9CA4-3466A995DF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529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DEB7-E0A9-41E9-84FB-16F92343317E}" type="datetimeFigureOut">
              <a:rPr lang="sk-SK" smtClean="0"/>
              <a:t>4.10.2025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E60B-808D-44E6-9CA4-3466A995DF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042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DEB7-E0A9-41E9-84FB-16F92343317E}" type="datetimeFigureOut">
              <a:rPr lang="sk-SK" smtClean="0"/>
              <a:t>4.10.2025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E60B-808D-44E6-9CA4-3466A995DF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326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9ECDEB7-E0A9-41E9-84FB-16F92343317E}" type="datetimeFigureOut">
              <a:rPr lang="sk-SK" smtClean="0"/>
              <a:t>4.10.2025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9F8E60B-808D-44E6-9CA4-3466A995DF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48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55B675-3228-2A52-65F4-40D4575B97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Ako chápať hnev?</a:t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F8A3CA-E4E1-189F-095A-3304F72383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000" dirty="0"/>
              <a:t>Peter </a:t>
            </a:r>
            <a:r>
              <a:rPr lang="sk-SK" sz="2000" dirty="0" err="1"/>
              <a:t>olas</a:t>
            </a:r>
            <a:r>
              <a:rPr lang="sk-SK" sz="2000" dirty="0"/>
              <a:t> (biblista) </a:t>
            </a:r>
          </a:p>
          <a:p>
            <a:r>
              <a:rPr lang="sk-SK" sz="2000" dirty="0"/>
              <a:t>Petra </a:t>
            </a:r>
            <a:r>
              <a:rPr lang="sk-SK" sz="2000" dirty="0" err="1"/>
              <a:t>Šutarová</a:t>
            </a:r>
            <a:r>
              <a:rPr lang="sk-SK" sz="2000" dirty="0"/>
              <a:t> (psychologička)</a:t>
            </a:r>
          </a:p>
        </p:txBody>
      </p:sp>
    </p:spTree>
    <p:extLst>
      <p:ext uri="{BB962C8B-B14F-4D97-AF65-F5344CB8AC3E}">
        <p14:creationId xmlns:p14="http://schemas.microsoft.com/office/powerpoint/2010/main" val="2059002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EEA01-A113-ED65-8D0C-D00C51D7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Mt</a:t>
            </a:r>
            <a:r>
              <a:rPr lang="sk-SK" dirty="0"/>
              <a:t> 5,23-26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7E9117-61EA-9A7F-B484-E2BEFD467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771280"/>
            <a:ext cx="8761412" cy="3416300"/>
          </a:xfrm>
        </p:spPr>
        <p:txBody>
          <a:bodyPr>
            <a:normAutofit/>
          </a:bodyPr>
          <a:lstStyle/>
          <a:p>
            <a:r>
              <a:rPr lang="sk-SK" sz="2800" dirty="0"/>
              <a:t>Hnev druhého na mňa tiež nie je úplne neutrálny</a:t>
            </a:r>
          </a:p>
          <a:p>
            <a:r>
              <a:rPr lang="sk-SK" sz="2800" dirty="0"/>
              <a:t>Prvý sa prichádza zmieriť ten, kto má viac lásky a pokory, nie ten, kto je na vine</a:t>
            </a:r>
          </a:p>
          <a:p>
            <a:r>
              <a:rPr lang="sk-SK" sz="2800" dirty="0"/>
              <a:t>Máme vyriešiť aj situácie, keď sa na nás niekto hnevá, no ak sme urobili všetko, čo sa dalo, a druhý to aj tak neprijíma, sme slobodní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93026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87B04-05A0-D1F8-07CC-8309656B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Mk</a:t>
            </a:r>
            <a:r>
              <a:rPr lang="sk-SK" dirty="0"/>
              <a:t> 11,11-19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53ACF31-A1CB-DFD5-7260-0A6CAF3714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73237" y="3002551"/>
            <a:ext cx="1087394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1E293B"/>
                </a:solidFill>
                <a:effectLst/>
                <a:latin typeface="+mn-lt"/>
              </a:rPr>
              <a:t>Tak vošiel do Jeruzalema, do chrámu. Všetko si popozeral a odišiel s Dvanástimi do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1E293B"/>
                </a:solidFill>
                <a:effectLst/>
                <a:latin typeface="+mn-lt"/>
              </a:rPr>
              <a:t>Betánie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1E293B"/>
                </a:solidFill>
                <a:effectLst/>
                <a:latin typeface="+mn-lt"/>
              </a:rPr>
              <a:t>, lebo už bol večer.</a:t>
            </a:r>
            <a:r>
              <a:rPr lang="sk-SK" altLang="sk-SK" sz="1600" b="1" dirty="0">
                <a:solidFill>
                  <a:srgbClr val="1E293B"/>
                </a:solidFill>
                <a:latin typeface="+mn-lt"/>
              </a:rPr>
              <a:t> </a:t>
            </a:r>
            <a:r>
              <a:rPr kumimoji="0" lang="sk-SK" altLang="sk-SK" sz="2000" b="1" i="0" u="none" strike="noStrike" cap="none" normalizeH="0" baseline="30000" dirty="0">
                <a:ln>
                  <a:noFill/>
                </a:ln>
                <a:solidFill>
                  <a:srgbClr val="1E293B"/>
                </a:solidFill>
                <a:effectLst/>
                <a:latin typeface="+mn-lt"/>
              </a:rPr>
              <a:t>12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1E293B"/>
                </a:solidFill>
                <a:effectLst/>
                <a:latin typeface="+mn-lt"/>
              </a:rPr>
              <a:t> Keď na druhý deň z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1E293B"/>
                </a:solidFill>
                <a:effectLst/>
                <a:latin typeface="+mn-lt"/>
              </a:rPr>
              <a:t>Betánie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1E293B"/>
                </a:solidFill>
                <a:effectLst/>
                <a:latin typeface="+mn-lt"/>
              </a:rPr>
              <a:t> odchádzali, pocítil hlad. </a:t>
            </a:r>
            <a:r>
              <a:rPr kumimoji="0" lang="sk-SK" altLang="sk-SK" sz="2000" b="1" i="0" u="none" strike="noStrike" cap="none" normalizeH="0" baseline="30000" dirty="0">
                <a:ln>
                  <a:noFill/>
                </a:ln>
                <a:solidFill>
                  <a:srgbClr val="1E293B"/>
                </a:solidFill>
                <a:effectLst/>
                <a:latin typeface="+mn-lt"/>
              </a:rPr>
              <a:t>13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1E293B"/>
                </a:solidFill>
                <a:effectLst/>
                <a:latin typeface="+mn-lt"/>
              </a:rPr>
              <a:t> (</a:t>
            </a:r>
            <a:r>
              <a:rPr lang="sk-SK" altLang="sk-SK" sz="2800" dirty="0">
                <a:solidFill>
                  <a:srgbClr val="1E293B"/>
                </a:solidFill>
                <a:latin typeface="+mn-lt"/>
              </a:rPr>
              <a:t>...) </a:t>
            </a:r>
            <a:r>
              <a:rPr kumimoji="0" lang="sk-SK" altLang="sk-SK" sz="2000" b="1" i="0" u="none" strike="noStrike" cap="none" normalizeH="0" baseline="30000" dirty="0">
                <a:ln>
                  <a:noFill/>
                </a:ln>
                <a:solidFill>
                  <a:srgbClr val="1E293B"/>
                </a:solidFill>
                <a:effectLst/>
                <a:latin typeface="+mn-lt"/>
              </a:rPr>
              <a:t>15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1E293B"/>
                </a:solidFill>
                <a:effectLst/>
                <a:latin typeface="+mn-lt"/>
              </a:rPr>
              <a:t> Potom prišli do Jeruzalema. Keď vošiel do chrámu, začal vyháňať predavačov a kupujúcich v chráme.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1E293B"/>
                </a:solidFill>
                <a:effectLst/>
                <a:latin typeface="+mn-lt"/>
              </a:rPr>
              <a:t>Peňazomencom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1E293B"/>
                </a:solidFill>
                <a:effectLst/>
                <a:latin typeface="+mn-lt"/>
              </a:rPr>
              <a:t> poprevracal stoly a predavačom holubov stolice. </a:t>
            </a:r>
            <a:r>
              <a:rPr kumimoji="0" lang="sk-SK" altLang="sk-SK" sz="2000" b="1" i="0" u="none" strike="noStrike" cap="none" normalizeH="0" baseline="30000" dirty="0">
                <a:ln>
                  <a:noFill/>
                </a:ln>
                <a:solidFill>
                  <a:srgbClr val="1E293B"/>
                </a:solidFill>
                <a:effectLst/>
                <a:latin typeface="+mn-lt"/>
              </a:rPr>
              <a:t>16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1E293B"/>
                </a:solidFill>
                <a:effectLst/>
                <a:latin typeface="+mn-lt"/>
              </a:rPr>
              <a:t> A nedovolil nikomu prenášať ani náčinie cez chrám. </a:t>
            </a:r>
            <a:endParaRPr kumimoji="0" lang="sk-SK" altLang="sk-SK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430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C6B13-8A2F-FB13-CEF5-A634E83B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Mk</a:t>
            </a:r>
            <a:r>
              <a:rPr lang="sk-SK" dirty="0"/>
              <a:t> 11,11-19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86E7FC7-1EC3-D7E5-3495-433E4F270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090062"/>
            <a:ext cx="8761412" cy="3416300"/>
          </a:xfrm>
        </p:spPr>
        <p:txBody>
          <a:bodyPr>
            <a:normAutofit/>
          </a:bodyPr>
          <a:lstStyle/>
          <a:p>
            <a:r>
              <a:rPr lang="sk-SK" sz="2800" dirty="0"/>
              <a:t>Premýšľať, nebyť impulzívny</a:t>
            </a:r>
          </a:p>
          <a:p>
            <a:endParaRPr lang="sk-SK" sz="2800" dirty="0"/>
          </a:p>
          <a:p>
            <a:r>
              <a:rPr lang="sk-SK" sz="2800" dirty="0"/>
              <a:t>Ježiš nám ukazuje, že na niektoré veci je dobré „sa vyspať“, v zmysle „ráno múdrejšie večera“</a:t>
            </a:r>
          </a:p>
        </p:txBody>
      </p:sp>
    </p:spTree>
    <p:extLst>
      <p:ext uri="{BB962C8B-B14F-4D97-AF65-F5344CB8AC3E}">
        <p14:creationId xmlns:p14="http://schemas.microsoft.com/office/powerpoint/2010/main" val="2814911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82EE9-23A5-291B-D4F1-D66B9FFE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Psychológia a biblické vedy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DD1815D-D429-873C-9DBE-37CE146E6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59" y="2851989"/>
            <a:ext cx="10556881" cy="3416300"/>
          </a:xfrm>
        </p:spPr>
        <p:txBody>
          <a:bodyPr>
            <a:normAutofit/>
          </a:bodyPr>
          <a:lstStyle/>
          <a:p>
            <a:r>
              <a:rPr lang="sk-SK" sz="2800" dirty="0"/>
              <a:t>Pri štúdiu biblických postáv a ich prežívania si biblické vedy a výklad Svätého písma pomáhajú ďalšími vedami, ako je napríklad psychológia alebo sociológia</a:t>
            </a:r>
          </a:p>
          <a:p>
            <a:endParaRPr lang="sk-SK" sz="1600" dirty="0"/>
          </a:p>
          <a:p>
            <a:r>
              <a:rPr lang="sk-SK" sz="2800" dirty="0"/>
              <a:t>Tieto vedy pomáhajú lepšie porozumieť rozličným reakciám biblických postáv a správnejšie aplikovať biblické posolstvo do nášho života </a:t>
            </a:r>
          </a:p>
        </p:txBody>
      </p:sp>
    </p:spTree>
    <p:extLst>
      <p:ext uri="{BB962C8B-B14F-4D97-AF65-F5344CB8AC3E}">
        <p14:creationId xmlns:p14="http://schemas.microsoft.com/office/powerpoint/2010/main" val="1574717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C081C97-D1AD-7416-9EFB-F466EF2A7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659" y="-4759"/>
            <a:ext cx="6703643" cy="679471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12" name="Šípka: doľava 11">
            <a:extLst>
              <a:ext uri="{FF2B5EF4-FFF2-40B4-BE49-F238E27FC236}">
                <a16:creationId xmlns:a16="http://schemas.microsoft.com/office/drawing/2014/main" id="{AECBACD0-B789-DA32-B2C0-AFCB86A090C1}"/>
              </a:ext>
            </a:extLst>
          </p:cNvPr>
          <p:cNvSpPr/>
          <p:nvPr/>
        </p:nvSpPr>
        <p:spPr>
          <a:xfrm>
            <a:off x="3912124" y="3747155"/>
            <a:ext cx="593888" cy="44306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B27EF3EA-4714-30CE-3B43-9655688A570D}"/>
              </a:ext>
            </a:extLst>
          </p:cNvPr>
          <p:cNvSpPr txBox="1"/>
          <p:nvPr/>
        </p:nvSpPr>
        <p:spPr>
          <a:xfrm>
            <a:off x="7173799" y="281042"/>
            <a:ext cx="455314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800" b="1" dirty="0">
              <a:solidFill>
                <a:srgbClr val="FF0000"/>
              </a:solidFill>
            </a:endParaRPr>
          </a:p>
          <a:p>
            <a:r>
              <a:rPr lang="sk-SK" sz="2800" b="1" dirty="0">
                <a:solidFill>
                  <a:schemeClr val="bg1"/>
                </a:solidFill>
              </a:rPr>
              <a:t>Hnev z pohľadu psychológie</a:t>
            </a:r>
            <a:endParaRPr lang="sk-SK" sz="2000" b="1" dirty="0">
              <a:solidFill>
                <a:schemeClr val="bg1"/>
              </a:solidFill>
            </a:endParaRPr>
          </a:p>
          <a:p>
            <a:endParaRPr lang="sk-SK" sz="2000" b="1" dirty="0"/>
          </a:p>
          <a:p>
            <a:endParaRPr lang="sk-SK" sz="2000" b="1" dirty="0"/>
          </a:p>
          <a:p>
            <a:endParaRPr lang="sk-SK" sz="2000" b="1" dirty="0"/>
          </a:p>
          <a:p>
            <a:r>
              <a:rPr lang="sk-SK" sz="2000" b="1" dirty="0"/>
              <a:t>Základné emócie:</a:t>
            </a:r>
          </a:p>
          <a:p>
            <a:r>
              <a:rPr lang="sk-SK" dirty="0"/>
              <a:t>Sú evolučne staršie ako rozumové správanie.</a:t>
            </a:r>
          </a:p>
          <a:p>
            <a:endParaRPr lang="sk-SK" sz="2000" dirty="0"/>
          </a:p>
          <a:p>
            <a:pPr marL="285750" indent="-285750">
              <a:buFontTx/>
              <a:buChar char="-"/>
            </a:pPr>
            <a:r>
              <a:rPr lang="sk-SK" sz="2000" dirty="0"/>
              <a:t>Univerzálne – vyskytujú sa všade vo svete aj u vyšších živočíchov</a:t>
            </a:r>
          </a:p>
          <a:p>
            <a:pPr marL="285750" indent="-285750">
              <a:buFontTx/>
              <a:buChar char="-"/>
            </a:pPr>
            <a:r>
              <a:rPr lang="sk-SK" sz="2400" b="1" dirty="0"/>
              <a:t>Vznikajú spontánne</a:t>
            </a:r>
          </a:p>
          <a:p>
            <a:pPr marL="285750" indent="-285750">
              <a:buFontTx/>
              <a:buChar char="-"/>
            </a:pPr>
            <a:r>
              <a:rPr lang="sk-SK" sz="2000" dirty="0"/>
              <a:t>Dynamické a premenlivé</a:t>
            </a:r>
          </a:p>
          <a:p>
            <a:pPr marL="285750" indent="-285750">
              <a:buFontTx/>
              <a:buChar char="-"/>
            </a:pPr>
            <a:r>
              <a:rPr lang="sk-SK" sz="2000" dirty="0"/>
              <a:t>Predmetné</a:t>
            </a:r>
          </a:p>
          <a:p>
            <a:pPr marL="285750" indent="-285750">
              <a:buFontTx/>
              <a:buChar char="-"/>
            </a:pPr>
            <a:r>
              <a:rPr lang="sk-SK" sz="2000" dirty="0"/>
              <a:t>subjektívne</a:t>
            </a:r>
          </a:p>
          <a:p>
            <a:pPr marL="285750" indent="-285750">
              <a:buFontTx/>
              <a:buChar char="-"/>
            </a:pPr>
            <a:r>
              <a:rPr lang="sk-SK" sz="2000" dirty="0"/>
              <a:t>Aktuálne</a:t>
            </a:r>
          </a:p>
          <a:p>
            <a:pPr marL="285750" indent="-285750">
              <a:buFontTx/>
              <a:buChar char="-"/>
            </a:pPr>
            <a:r>
              <a:rPr lang="sk-SK" sz="2400" b="1" dirty="0"/>
              <a:t>Funkčné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0F09F7A2-61DF-BDC8-4660-9BE3104C7A6B}"/>
              </a:ext>
            </a:extLst>
          </p:cNvPr>
          <p:cNvSpPr txBox="1"/>
          <p:nvPr/>
        </p:nvSpPr>
        <p:spPr>
          <a:xfrm>
            <a:off x="301658" y="6344240"/>
            <a:ext cx="204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Zdroj: kalocova.cz</a:t>
            </a:r>
          </a:p>
        </p:txBody>
      </p:sp>
    </p:spTree>
    <p:extLst>
      <p:ext uri="{BB962C8B-B14F-4D97-AF65-F5344CB8AC3E}">
        <p14:creationId xmlns:p14="http://schemas.microsoft.com/office/powerpoint/2010/main" val="3457109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43593-CCA2-39BE-E353-8DA527DD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                              </a:t>
            </a:r>
            <a:r>
              <a:rPr lang="sk-SK" b="1" dirty="0"/>
              <a:t>Prečo hnev vzniká?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0C8284-0462-5773-BB01-F41EFF5FA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219" y="2699057"/>
            <a:ext cx="6423581" cy="2787778"/>
          </a:xfrm>
        </p:spPr>
        <p:txBody>
          <a:bodyPr>
            <a:normAutofit lnSpcReduction="10000"/>
          </a:bodyPr>
          <a:lstStyle/>
          <a:p>
            <a:r>
              <a:rPr lang="sk-SK" sz="2400" dirty="0"/>
              <a:t>frustrácia/</a:t>
            </a:r>
            <a:r>
              <a:rPr lang="sk-SK" sz="2400" b="1" dirty="0"/>
              <a:t>nenaplnenie potreby</a:t>
            </a:r>
          </a:p>
          <a:p>
            <a:r>
              <a:rPr lang="sk-SK" sz="2400" dirty="0"/>
              <a:t>Nespravodlivosť, porušenie práv</a:t>
            </a:r>
          </a:p>
          <a:p>
            <a:r>
              <a:rPr lang="sk-SK" sz="2400" dirty="0"/>
              <a:t>Prekročenie osobných hraníc</a:t>
            </a:r>
          </a:p>
          <a:p>
            <a:r>
              <a:rPr lang="sk-SK" sz="2400" dirty="0"/>
              <a:t>Útok na hodnoty človeka</a:t>
            </a:r>
          </a:p>
          <a:p>
            <a:r>
              <a:rPr lang="sk-SK" sz="2400" dirty="0"/>
              <a:t>Somatické faktory...</a:t>
            </a:r>
          </a:p>
          <a:p>
            <a:pPr marL="0" indent="0">
              <a:buNone/>
            </a:pPr>
            <a:r>
              <a:rPr lang="sk-SK" sz="2400" dirty="0"/>
              <a:t>                      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A7FB354-713F-5F8A-0660-63E4EE0B6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3589795" cy="4248278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EAAAD4B8-1D23-E420-7FA7-166DF882C39B}"/>
              </a:ext>
            </a:extLst>
          </p:cNvPr>
          <p:cNvSpPr txBox="1"/>
          <p:nvPr/>
        </p:nvSpPr>
        <p:spPr>
          <a:xfrm>
            <a:off x="838199" y="5373278"/>
            <a:ext cx="10703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„ČO TERAZ POTREBUJEM? ČO SA MI ŽIADA? ČO MI CHÝBA/VADÍ?“ </a:t>
            </a:r>
          </a:p>
          <a:p>
            <a:r>
              <a:rPr lang="sk-SK" sz="2400" dirty="0"/>
              <a:t>- Keď prežívam hnev, pátram po potrebe.</a:t>
            </a:r>
          </a:p>
        </p:txBody>
      </p:sp>
    </p:spTree>
    <p:extLst>
      <p:ext uri="{BB962C8B-B14F-4D97-AF65-F5344CB8AC3E}">
        <p14:creationId xmlns:p14="http://schemas.microsoft.com/office/powerpoint/2010/main" val="3690467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9E3DE-507E-4D78-F8DC-97DC26C7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70" y="742057"/>
            <a:ext cx="10910740" cy="690676"/>
          </a:xfrm>
        </p:spPr>
        <p:txBody>
          <a:bodyPr>
            <a:normAutofit/>
          </a:bodyPr>
          <a:lstStyle/>
          <a:p>
            <a:r>
              <a:rPr lang="sk-SK" b="1" dirty="0"/>
              <a:t>Načo nám hnev môže byť?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006E5E-0FB1-14C1-3241-A69513CD7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70" y="2687291"/>
            <a:ext cx="3969470" cy="3083314"/>
          </a:xfrm>
        </p:spPr>
        <p:txBody>
          <a:bodyPr>
            <a:normAutofit/>
          </a:bodyPr>
          <a:lstStyle/>
          <a:p>
            <a:r>
              <a:rPr lang="sk-SK" sz="2400" dirty="0"/>
              <a:t>Mobilizuje / </a:t>
            </a:r>
            <a:r>
              <a:rPr lang="sk-SK" sz="2400" b="1" dirty="0"/>
              <a:t>energia</a:t>
            </a:r>
          </a:p>
          <a:p>
            <a:r>
              <a:rPr lang="sk-SK" sz="2400" dirty="0"/>
              <a:t>Motivuje k zmene</a:t>
            </a:r>
          </a:p>
          <a:p>
            <a:r>
              <a:rPr lang="sk-SK" sz="2400" dirty="0"/>
              <a:t>Ochranný signál</a:t>
            </a:r>
          </a:p>
          <a:p>
            <a:r>
              <a:rPr lang="sk-SK" sz="2400" dirty="0"/>
              <a:t>Komunikačný význam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8DE0150-3021-A2F5-3D08-A8A628CB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871" y="2445406"/>
            <a:ext cx="3265820" cy="3325199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F9220471-C2FD-2A21-2A16-3777495B1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691" y="2445406"/>
            <a:ext cx="2151841" cy="3306874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BD2F7811-EC06-2BF6-4E06-3DF554CD7ECC}"/>
              </a:ext>
            </a:extLst>
          </p:cNvPr>
          <p:cNvSpPr txBox="1"/>
          <p:nvPr/>
        </p:nvSpPr>
        <p:spPr>
          <a:xfrm>
            <a:off x="3192420" y="5841623"/>
            <a:ext cx="8999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Predstavme si hnev ako koňa. Môže využiť svoju silu konštruktívne – pole poorie </a:t>
            </a:r>
          </a:p>
          <a:p>
            <a:r>
              <a:rPr lang="sk-SK"/>
              <a:t>alebo </a:t>
            </a:r>
            <a:r>
              <a:rPr lang="sk-SK" dirty="0"/>
              <a:t>deštruktívne – pole rozdupe.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736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EDF78-0321-EEF9-D1B2-68B104116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Zdravá regulácia </a:t>
            </a:r>
            <a:r>
              <a:rPr lang="sk-SK" b="1" dirty="0" err="1"/>
              <a:t>vs</a:t>
            </a:r>
            <a:r>
              <a:rPr lang="sk-SK" b="1" dirty="0"/>
              <a:t> potlačenie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1B049D0C-368C-05A9-9276-1CB0C7F5C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51" y="2643051"/>
            <a:ext cx="2682472" cy="3398815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0D2A1334-EC36-35EB-10D6-B47DE5EB45ED}"/>
              </a:ext>
            </a:extLst>
          </p:cNvPr>
          <p:cNvSpPr txBox="1"/>
          <p:nvPr/>
        </p:nvSpPr>
        <p:spPr>
          <a:xfrm>
            <a:off x="4924358" y="2499885"/>
            <a:ext cx="60137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400" dirty="0"/>
              <a:t>vplyv výchovy (keď je hnev v rodine neprípustný), spoločnosti </a:t>
            </a:r>
            <a:r>
              <a:rPr lang="sk-SK" sz="2400" dirty="0" err="1"/>
              <a:t>atď</a:t>
            </a:r>
            <a:endParaRPr lang="sk-SK" sz="2400" dirty="0"/>
          </a:p>
          <a:p>
            <a:endParaRPr lang="sk-SK" sz="2400" dirty="0"/>
          </a:p>
          <a:p>
            <a:pPr marL="285750" indent="-285750">
              <a:buFontTx/>
              <a:buChar char="-"/>
            </a:pPr>
            <a:r>
              <a:rPr lang="sk-SK" sz="2400" dirty="0"/>
              <a:t>Nahradenie primárnej emócie sekundárnou – ak si nedovolím hnev, nahradí ho napr. smútok, strach...</a:t>
            </a:r>
          </a:p>
          <a:p>
            <a:endParaRPr lang="sk-SK" sz="2400" dirty="0"/>
          </a:p>
          <a:p>
            <a:pPr marL="285750" indent="-285750">
              <a:buFontTx/>
              <a:buChar char="-"/>
            </a:pPr>
            <a:r>
              <a:rPr lang="sk-SK" sz="2400" dirty="0"/>
              <a:t>Dôsledky: úzkosť, depresie, </a:t>
            </a:r>
            <a:r>
              <a:rPr lang="sk-SK" sz="2400" b="1" dirty="0"/>
              <a:t>sebaľútosť</a:t>
            </a:r>
            <a:r>
              <a:rPr lang="sk-SK" sz="2400" dirty="0"/>
              <a:t>, somatické ťažkosti, výbuchy zlosti, stagnácia, pasívna agresia...</a:t>
            </a:r>
          </a:p>
          <a:p>
            <a:pPr marL="285750" indent="-285750">
              <a:buFontTx/>
              <a:buChar char="-"/>
            </a:pPr>
            <a:endParaRPr lang="sk-SK" sz="2400" dirty="0"/>
          </a:p>
          <a:p>
            <a:r>
              <a:rPr lang="sk-SK" sz="2400" dirty="0"/>
              <a:t>Kazuistika: Kristína</a:t>
            </a:r>
          </a:p>
        </p:txBody>
      </p:sp>
    </p:spTree>
    <p:extLst>
      <p:ext uri="{BB962C8B-B14F-4D97-AF65-F5344CB8AC3E}">
        <p14:creationId xmlns:p14="http://schemas.microsoft.com/office/powerpoint/2010/main" val="982661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088690-CB44-9355-4976-736E46C1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555" y="574183"/>
            <a:ext cx="10428890" cy="769992"/>
          </a:xfrm>
        </p:spPr>
        <p:txBody>
          <a:bodyPr/>
          <a:lstStyle/>
          <a:p>
            <a:r>
              <a:rPr lang="sk-SK" dirty="0"/>
              <a:t>Odžiť si hnev, ale ako?    - kanál hnevu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161D2DA-ECF3-B63A-D10B-7A77C4406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578"/>
          <a:stretch>
            <a:fillRect/>
          </a:stretch>
        </p:blipFill>
        <p:spPr>
          <a:xfrm>
            <a:off x="1089967" y="2457122"/>
            <a:ext cx="1692165" cy="4016032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9DE72A44-E0B4-1038-06A0-30D41121FD20}"/>
              </a:ext>
            </a:extLst>
          </p:cNvPr>
          <p:cNvSpPr txBox="1"/>
          <p:nvPr/>
        </p:nvSpPr>
        <p:spPr>
          <a:xfrm>
            <a:off x="2954743" y="2534966"/>
            <a:ext cx="31425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Potlačenie</a:t>
            </a:r>
          </a:p>
          <a:p>
            <a:r>
              <a:rPr lang="sk-SK" sz="2800" dirty="0"/>
              <a:t>- Energia ostáva,</a:t>
            </a:r>
          </a:p>
          <a:p>
            <a:r>
              <a:rPr lang="sk-SK" sz="2800" dirty="0"/>
              <a:t>  problém sa nerieši</a:t>
            </a:r>
          </a:p>
          <a:p>
            <a:r>
              <a:rPr lang="sk-SK" sz="2800" dirty="0"/>
              <a:t>- Hnev ostáva uzavretý vnútri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AACB594-6B14-61CA-E329-44D4C1675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948" y="2534966"/>
            <a:ext cx="1646592" cy="3860344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56C51736-D494-43D5-40D3-330BE4A1770D}"/>
              </a:ext>
            </a:extLst>
          </p:cNvPr>
          <p:cNvSpPr txBox="1"/>
          <p:nvPr/>
        </p:nvSpPr>
        <p:spPr>
          <a:xfrm>
            <a:off x="1089967" y="1344175"/>
            <a:ext cx="971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schemeClr val="bg1"/>
                </a:solidFill>
              </a:rPr>
              <a:t>Hnev je energia, ktorá si hľadá cestu, kadiaľ „pretečie“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268C904B-45DD-53CF-680A-82287B8ACEA4}"/>
              </a:ext>
            </a:extLst>
          </p:cNvPr>
          <p:cNvSpPr txBox="1"/>
          <p:nvPr/>
        </p:nvSpPr>
        <p:spPr>
          <a:xfrm>
            <a:off x="8286161" y="2457122"/>
            <a:ext cx="36628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Deštruktívny kanál</a:t>
            </a:r>
          </a:p>
          <a:p>
            <a:pPr marL="285750" indent="-285750">
              <a:buFontTx/>
              <a:buChar char="-"/>
            </a:pPr>
            <a:r>
              <a:rPr lang="sk-SK" sz="2400" dirty="0"/>
              <a:t>výbuch, útok, agresia</a:t>
            </a:r>
          </a:p>
          <a:p>
            <a:pPr marL="285750" indent="-285750">
              <a:buFontTx/>
              <a:buChar char="-"/>
            </a:pPr>
            <a:r>
              <a:rPr lang="sk-SK" sz="2400" dirty="0"/>
              <a:t>Prenos hnevu na druhého</a:t>
            </a:r>
          </a:p>
          <a:p>
            <a:pPr marL="285750" indent="-285750">
              <a:buFontTx/>
              <a:buChar char="-"/>
            </a:pPr>
            <a:r>
              <a:rPr lang="sk-SK" sz="2400" dirty="0"/>
              <a:t>Energia sa uvoľní, ale môže zraniť nás alebo druhých</a:t>
            </a:r>
          </a:p>
          <a:p>
            <a:pPr marL="285750" indent="-285750">
              <a:buFontTx/>
              <a:buChar char="-"/>
            </a:pPr>
            <a:r>
              <a:rPr lang="sk-SK" sz="2400" dirty="0"/>
              <a:t>Výskumy: agresívne vybúrenie hnev posilňuje</a:t>
            </a:r>
          </a:p>
        </p:txBody>
      </p:sp>
    </p:spTree>
    <p:extLst>
      <p:ext uri="{BB962C8B-B14F-4D97-AF65-F5344CB8AC3E}">
        <p14:creationId xmlns:p14="http://schemas.microsoft.com/office/powerpoint/2010/main" val="632311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8330B-127E-3E25-8AA6-3C67B544A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634" y="365125"/>
            <a:ext cx="8169166" cy="1325563"/>
          </a:xfrm>
        </p:spPr>
        <p:txBody>
          <a:bodyPr/>
          <a:lstStyle/>
          <a:p>
            <a:r>
              <a:rPr lang="sk-SK" dirty="0"/>
              <a:t>Zdravá ventilácia hnevu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2B366E4-D199-30C3-7C0B-C2C90499B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2020614" cy="6019453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3ABA593-62F1-ACE9-5C2A-6DF628E7C1E2}"/>
              </a:ext>
            </a:extLst>
          </p:cNvPr>
          <p:cNvSpPr txBox="1"/>
          <p:nvPr/>
        </p:nvSpPr>
        <p:spPr>
          <a:xfrm>
            <a:off x="3922416" y="2968257"/>
            <a:ext cx="74308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sz="2400" b="1" dirty="0"/>
              <a:t>Bezpečne</a:t>
            </a:r>
            <a:r>
              <a:rPr lang="sk-SK" sz="2400" dirty="0"/>
              <a:t> – neubližuje sebe ani inému </a:t>
            </a:r>
          </a:p>
          <a:p>
            <a:pPr marL="342900" indent="-342900">
              <a:buAutoNum type="arabicPeriod"/>
            </a:pPr>
            <a:r>
              <a:rPr lang="sk-SK" sz="2400" b="1" dirty="0"/>
              <a:t>Ohraničene – </a:t>
            </a:r>
            <a:r>
              <a:rPr lang="sk-SK" sz="2400" dirty="0"/>
              <a:t>vyjadrím hnev v ohraničenom priestore (auto, forma listu, terapia a pod.)</a:t>
            </a:r>
            <a:endParaRPr lang="sk-SK" sz="2400" b="1" dirty="0"/>
          </a:p>
          <a:p>
            <a:pPr marL="342900" indent="-342900">
              <a:buAutoNum type="arabicPeriod"/>
            </a:pPr>
            <a:r>
              <a:rPr lang="sk-SK" sz="2400" b="1" dirty="0"/>
              <a:t>Vedome </a:t>
            </a:r>
            <a:r>
              <a:rPr lang="sk-SK" sz="2400" dirty="0"/>
              <a:t>- pomenujem</a:t>
            </a:r>
            <a:endParaRPr lang="sk-SK" sz="2400" b="1" dirty="0"/>
          </a:p>
          <a:p>
            <a:endParaRPr lang="sk-SK" sz="2400" b="1" dirty="0"/>
          </a:p>
          <a:p>
            <a:endParaRPr lang="sk-SK" sz="2400" b="1" dirty="0"/>
          </a:p>
          <a:p>
            <a:r>
              <a:rPr lang="sk-SK" sz="2400" dirty="0"/>
              <a:t>Pomenovať           Porozumieť         Bezpečne  </a:t>
            </a:r>
          </a:p>
          <a:p>
            <a:r>
              <a:rPr lang="sk-SK" sz="2400" dirty="0"/>
              <a:t>                                                        použiť energiu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</p:txBody>
      </p:sp>
      <p:sp>
        <p:nvSpPr>
          <p:cNvPr id="7" name="Šípka: doprava 6">
            <a:extLst>
              <a:ext uri="{FF2B5EF4-FFF2-40B4-BE49-F238E27FC236}">
                <a16:creationId xmlns:a16="http://schemas.microsoft.com/office/drawing/2014/main" id="{F97747D5-60C0-65BE-508B-C9F545A53B03}"/>
              </a:ext>
            </a:extLst>
          </p:cNvPr>
          <p:cNvSpPr/>
          <p:nvPr/>
        </p:nvSpPr>
        <p:spPr>
          <a:xfrm>
            <a:off x="6014599" y="5223506"/>
            <a:ext cx="325820" cy="2942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DB901B43-2BA1-2A79-28A4-762E58A4D772}"/>
              </a:ext>
            </a:extLst>
          </p:cNvPr>
          <p:cNvSpPr/>
          <p:nvPr/>
        </p:nvSpPr>
        <p:spPr>
          <a:xfrm>
            <a:off x="8521004" y="5223506"/>
            <a:ext cx="325820" cy="2942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36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B8C88-6313-4E18-0589-B8CBDD6B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Hnev v Biblii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E5682ED-8F69-A89C-8C2D-EBA7AF7A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10469198" cy="4010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/>
              <a:t>Boží hnev</a:t>
            </a:r>
          </a:p>
          <a:p>
            <a:pPr marL="0" indent="0">
              <a:buNone/>
            </a:pPr>
            <a:r>
              <a:rPr lang="sk-SK" sz="600" b="1" dirty="0"/>
              <a:t> </a:t>
            </a:r>
            <a:endParaRPr lang="sk-SK" sz="600" dirty="0"/>
          </a:p>
          <a:p>
            <a:pPr lvl="0"/>
            <a:r>
              <a:rPr lang="sk-SK" sz="2800" dirty="0"/>
              <a:t>Pozitívna Božia vlastnosť, je nasmerovaný voči zlu a hriechu</a:t>
            </a:r>
          </a:p>
          <a:p>
            <a:pPr lvl="0"/>
            <a:r>
              <a:rPr lang="sk-SK" sz="2800" dirty="0"/>
              <a:t>Boh je garantom dobra a spravodlivosti</a:t>
            </a:r>
          </a:p>
          <a:p>
            <a:pPr lvl="0"/>
            <a:r>
              <a:rPr lang="sk-SK" sz="2800" dirty="0"/>
              <a:t>Jeho hnev je len prirovnaný k ľudskému hnevu, ale nie je s ním totožný, pretože vždy vychádza z lásky a spravodlivosti</a:t>
            </a:r>
          </a:p>
          <a:p>
            <a:pPr marL="0" indent="0">
              <a:buNone/>
            </a:pPr>
            <a:endParaRPr lang="sk-SK" sz="2800" dirty="0"/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172005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5A6E0-E315-3A91-ADA2-6CBE0080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b="1" dirty="0"/>
              <a:t>Keď môžem svoj hnev komunikovať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1443F7-93AE-FE58-35B7-05461BE31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241"/>
            <a:ext cx="10950146" cy="48347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1900" dirty="0"/>
              <a:t>Konštruktívna hádka môže zbližovať, </a:t>
            </a:r>
          </a:p>
          <a:p>
            <a:pPr marL="0" indent="0">
              <a:buNone/>
            </a:pPr>
            <a:r>
              <a:rPr lang="sk-SK" sz="1900" dirty="0"/>
              <a:t>pasívna agresia vzďaľuje.</a:t>
            </a:r>
          </a:p>
          <a:p>
            <a:pPr marL="0" indent="0">
              <a:buNone/>
            </a:pPr>
            <a:endParaRPr lang="sk-SK" sz="1900" u="sng" dirty="0"/>
          </a:p>
          <a:p>
            <a:pPr marL="0" indent="0">
              <a:buNone/>
            </a:pPr>
            <a:r>
              <a:rPr lang="sk-SK" sz="1900" u="sng" dirty="0"/>
              <a:t>Základné pravidlá:</a:t>
            </a:r>
          </a:p>
          <a:p>
            <a:pPr marL="514350" indent="-514350">
              <a:buAutoNum type="arabicPeriod"/>
            </a:pPr>
            <a:r>
              <a:rPr lang="sk-SK" sz="1900" dirty="0"/>
              <a:t>Hovorím vždy v prvej osobe</a:t>
            </a:r>
          </a:p>
          <a:p>
            <a:pPr marL="514350" indent="-514350">
              <a:buAutoNum type="arabicPeriod"/>
            </a:pPr>
            <a:r>
              <a:rPr lang="sk-SK" sz="1900" dirty="0"/>
              <a:t>Hádať sa neznamená zvíťaziť, hádka má končiť pochopením/prijatím</a:t>
            </a:r>
          </a:p>
          <a:p>
            <a:pPr marL="514350" indent="-514350">
              <a:buAutoNum type="arabicPeriod"/>
            </a:pPr>
            <a:r>
              <a:rPr lang="sk-SK" sz="1900" dirty="0"/>
              <a:t>Vychádzam z aktuálneho (pozor na  slová: „nikdy“, „vždy“, „stále“...)</a:t>
            </a:r>
          </a:p>
          <a:p>
            <a:pPr marL="514350" indent="-514350">
              <a:buAutoNum type="arabicPeriod"/>
            </a:pPr>
            <a:r>
              <a:rPr lang="sk-SK" sz="1900" dirty="0"/>
              <a:t>Hádať sa môžu len cca rovnako silní a postavení</a:t>
            </a: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000" dirty="0"/>
              <a:t>„Všetkým ľuďom, ktorí sa chcú hádať odporúčam, aby si najskôr premysleli, ako sa potom zmieria.“</a:t>
            </a:r>
            <a:r>
              <a:rPr lang="sk-SK" sz="1700" dirty="0"/>
              <a:t> (</a:t>
            </a:r>
            <a:r>
              <a:rPr lang="sk-SK" sz="1700" dirty="0" err="1"/>
              <a:t>Verena</a:t>
            </a:r>
            <a:r>
              <a:rPr lang="sk-SK" sz="1700" dirty="0"/>
              <a:t> </a:t>
            </a:r>
            <a:r>
              <a:rPr lang="sk-SK" sz="1700" dirty="0" err="1"/>
              <a:t>Kast</a:t>
            </a:r>
            <a:r>
              <a:rPr lang="sk-SK" sz="1700" dirty="0"/>
              <a:t>: </a:t>
            </a:r>
            <a:r>
              <a:rPr lang="sk-SK" sz="1700" dirty="0" err="1"/>
              <a:t>Hněv</a:t>
            </a:r>
            <a:r>
              <a:rPr lang="sk-SK" sz="1700" dirty="0"/>
              <a:t> a jeho </a:t>
            </a:r>
            <a:r>
              <a:rPr lang="sk-SK" sz="1700" dirty="0" err="1"/>
              <a:t>smysl</a:t>
            </a:r>
            <a:r>
              <a:rPr lang="sk-SK" sz="1700" dirty="0"/>
              <a:t>)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6A5AC7E-838B-8735-9623-BE6DEF00C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358" y="1762907"/>
            <a:ext cx="4153260" cy="24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D222C40-0BFE-4171-76A5-0FF6184C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2662"/>
            <a:ext cx="10515600" cy="55043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k-SK" sz="3200" dirty="0">
                <a:solidFill>
                  <a:schemeClr val="bg1"/>
                </a:solidFill>
              </a:rPr>
              <a:t>Hnev je priateľ so silným hlasom</a:t>
            </a:r>
          </a:p>
          <a:p>
            <a:pPr marL="0" indent="0">
              <a:buNone/>
            </a:pPr>
            <a:endParaRPr lang="sk-SK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k-SK" sz="3200" dirty="0">
                <a:solidFill>
                  <a:schemeClr val="bg1"/>
                </a:solidFill>
              </a:rPr>
              <a:t>Nemusí ma ovládať, ale viesť k sile, múdrosti a slobode.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B638502-6244-1950-250A-6E2C40F7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700" y="2598483"/>
            <a:ext cx="5532599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0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D52C7-29B3-37DC-5132-8526FC73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Hnev v Biblii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7C069E-9F5F-3989-782E-B6C5F587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10431620" cy="38560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800" b="1" dirty="0"/>
              <a:t>Ľudský hnev </a:t>
            </a:r>
          </a:p>
          <a:p>
            <a:pPr marL="0" indent="0">
              <a:buNone/>
            </a:pPr>
            <a:endParaRPr lang="sk-SK" sz="600" dirty="0"/>
          </a:p>
          <a:p>
            <a:pPr lvl="0"/>
            <a:r>
              <a:rPr lang="sk-SK" sz="2800" dirty="0"/>
              <a:t>Môže byť dobrý, ale aj zlý</a:t>
            </a:r>
          </a:p>
          <a:p>
            <a:pPr lvl="0"/>
            <a:r>
              <a:rPr lang="sk-SK" sz="2800" i="1" dirty="0"/>
              <a:t>Hnevať sa </a:t>
            </a:r>
            <a:r>
              <a:rPr lang="sk-SK" sz="2800" dirty="0"/>
              <a:t>(zlé) </a:t>
            </a:r>
            <a:r>
              <a:rPr lang="sk-SK" sz="2800" dirty="0" err="1"/>
              <a:t>vs</a:t>
            </a:r>
            <a:r>
              <a:rPr lang="sk-SK" sz="2800" dirty="0"/>
              <a:t>. </a:t>
            </a:r>
            <a:r>
              <a:rPr lang="sk-SK" sz="2800" i="1" dirty="0"/>
              <a:t>nahnevať sa </a:t>
            </a:r>
            <a:r>
              <a:rPr lang="sk-SK" sz="2800" dirty="0"/>
              <a:t>(neutrálne, prípadne aj dobré)</a:t>
            </a:r>
          </a:p>
          <a:p>
            <a:pPr lvl="0"/>
            <a:r>
              <a:rPr lang="sk-SK" sz="2800" dirty="0"/>
              <a:t>Iba prechovávanie a neusmernenie hnevu je hriech (</a:t>
            </a:r>
            <a:r>
              <a:rPr lang="sk-SK" sz="2800" dirty="0" err="1"/>
              <a:t>Gn</a:t>
            </a:r>
            <a:r>
              <a:rPr lang="sk-SK" sz="2800" dirty="0"/>
              <a:t> 4,4-5; </a:t>
            </a:r>
            <a:r>
              <a:rPr lang="sk-SK" sz="2800" dirty="0" err="1"/>
              <a:t>Mt</a:t>
            </a:r>
            <a:r>
              <a:rPr lang="sk-SK" sz="2800" dirty="0"/>
              <a:t> 5,21-22)</a:t>
            </a:r>
          </a:p>
          <a:p>
            <a:pPr lvl="0"/>
            <a:r>
              <a:rPr lang="sk-SK" sz="2800" dirty="0"/>
              <a:t>Hnev treba vyjadriť, ale musí byť usmernený, nie nekontrolovateľný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35304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1EB13-4A31-057B-5F66-84B2871C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Výber z biblických pasáží o hneve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A019EF-55C4-E632-9EA8-EDF1257A1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034671"/>
            <a:ext cx="8761412" cy="3416300"/>
          </a:xfrm>
        </p:spPr>
        <p:txBody>
          <a:bodyPr>
            <a:normAutofit/>
          </a:bodyPr>
          <a:lstStyle/>
          <a:p>
            <a:r>
              <a:rPr lang="sk-SK" sz="3200" dirty="0" err="1"/>
              <a:t>Gn</a:t>
            </a:r>
            <a:r>
              <a:rPr lang="sk-SK" sz="3200" dirty="0"/>
              <a:t> 4,1-8</a:t>
            </a:r>
          </a:p>
          <a:p>
            <a:r>
              <a:rPr lang="sk-SK" sz="3200" dirty="0" err="1"/>
              <a:t>Mt</a:t>
            </a:r>
            <a:r>
              <a:rPr lang="sk-SK" sz="3200" dirty="0"/>
              <a:t> 5,21-22</a:t>
            </a:r>
          </a:p>
          <a:p>
            <a:r>
              <a:rPr lang="sk-SK" sz="3200" dirty="0" err="1"/>
              <a:t>Mt</a:t>
            </a:r>
            <a:r>
              <a:rPr lang="sk-SK" sz="3200" dirty="0"/>
              <a:t> 5,23-26</a:t>
            </a:r>
          </a:p>
          <a:p>
            <a:r>
              <a:rPr lang="sk-SK" sz="3200" dirty="0" err="1"/>
              <a:t>Mk</a:t>
            </a:r>
            <a:r>
              <a:rPr lang="sk-SK" sz="3200" dirty="0"/>
              <a:t> 11,11-19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54519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FD40B-AA85-A9C8-193E-6ABE6B37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096394" cy="706964"/>
          </a:xfrm>
        </p:spPr>
        <p:txBody>
          <a:bodyPr>
            <a:normAutofit/>
          </a:bodyPr>
          <a:lstStyle/>
          <a:p>
            <a:r>
              <a:rPr lang="sk-SK" dirty="0" err="1"/>
              <a:t>Gn</a:t>
            </a:r>
            <a:r>
              <a:rPr lang="sk-SK" dirty="0"/>
              <a:t> 4,1-8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91ACF1-5D25-20CC-7013-213BFE21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10481724" cy="40728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400" b="1" baseline="30000" dirty="0"/>
              <a:t>1</a:t>
            </a:r>
            <a:r>
              <a:rPr lang="sk-SK" sz="2400" dirty="0"/>
              <a:t> Adam potom poznal svoju ženu Evu a ona počala a porodila Kaina a povedala: "Získala som človeka od Pána." </a:t>
            </a:r>
            <a:r>
              <a:rPr lang="sk-SK" sz="2400" b="1" baseline="30000" dirty="0"/>
              <a:t>2</a:t>
            </a:r>
            <a:r>
              <a:rPr lang="sk-SK" sz="2400" dirty="0"/>
              <a:t> A opäť porodila - jeho brata, Ábela. Ábel bol pastier oviec, Kain roľník. </a:t>
            </a:r>
            <a:r>
              <a:rPr lang="sk-SK" sz="2400" b="1" baseline="30000" dirty="0"/>
              <a:t>3</a:t>
            </a:r>
            <a:r>
              <a:rPr lang="sk-SK" sz="2400" dirty="0"/>
              <a:t> Po nejakom čase Kain priniesol obetu Pánovi z poľných plodín. </a:t>
            </a:r>
            <a:r>
              <a:rPr lang="sk-SK" sz="2400" b="1" baseline="30000" dirty="0"/>
              <a:t>4</a:t>
            </a:r>
            <a:r>
              <a:rPr lang="sk-SK" sz="2400" dirty="0"/>
              <a:t> Aj Ábel obetoval podobne z prvotín svojich oviec, z tých najtučnejších. A Pán </a:t>
            </a:r>
            <a:r>
              <a:rPr lang="sk-SK" sz="2400" dirty="0" err="1"/>
              <a:t>zhliadol</a:t>
            </a:r>
            <a:r>
              <a:rPr lang="sk-SK" sz="2400" dirty="0"/>
              <a:t> na Ábela a na jeho obetu. </a:t>
            </a:r>
            <a:r>
              <a:rPr lang="sk-SK" sz="2400" b="1" baseline="30000" dirty="0"/>
              <a:t>5</a:t>
            </a:r>
            <a:r>
              <a:rPr lang="sk-SK" sz="2400" dirty="0"/>
              <a:t> Na Kaina však a na jeho obetu </a:t>
            </a:r>
            <a:r>
              <a:rPr lang="sk-SK" sz="2400" dirty="0" err="1"/>
              <a:t>nezhliadol</a:t>
            </a:r>
            <a:r>
              <a:rPr lang="sk-SK" sz="2400" dirty="0"/>
              <a:t>. Kain sa veľmi rozhneval a zamračila sa mu tvár. </a:t>
            </a:r>
            <a:r>
              <a:rPr lang="sk-SK" sz="2400" b="1" baseline="30000" dirty="0"/>
              <a:t>6</a:t>
            </a:r>
            <a:r>
              <a:rPr lang="sk-SK" sz="2400" dirty="0"/>
              <a:t> Tu povedal Pán Kainovi: "Prečo sa hneváš a prečo sa ti zamračila tvár? </a:t>
            </a:r>
            <a:r>
              <a:rPr lang="sk-SK" sz="2400" b="1" baseline="30000" dirty="0"/>
              <a:t>7</a:t>
            </a:r>
            <a:r>
              <a:rPr lang="sk-SK" sz="2400" dirty="0"/>
              <a:t> Či nie je to takto: Ak robíš dobre, môžeš sa vystrieť, ale ak dobre nerobíš, číha hriech pri dverách a sleduje ťa jeho žiadostivosť, a predsa ty ju máš ovládať?" </a:t>
            </a:r>
            <a:r>
              <a:rPr lang="sk-SK" sz="2400" b="1" baseline="30000" dirty="0"/>
              <a:t>8</a:t>
            </a:r>
            <a:r>
              <a:rPr lang="sk-SK" sz="2400" dirty="0"/>
              <a:t> Tu Kain povedal svojmu bratovi Ábelovi: "Vyjdime si von!" A keď boli na poli, napadol Kain svojho brata Ábela a zabil ho.</a:t>
            </a:r>
          </a:p>
        </p:txBody>
      </p:sp>
    </p:spTree>
    <p:extLst>
      <p:ext uri="{BB962C8B-B14F-4D97-AF65-F5344CB8AC3E}">
        <p14:creationId xmlns:p14="http://schemas.microsoft.com/office/powerpoint/2010/main" val="390421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70829-093A-5F61-393E-1E1B4C6A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Gn</a:t>
            </a:r>
            <a:r>
              <a:rPr lang="sk-SK" dirty="0"/>
              <a:t> 4,1-8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52F4192-AFDE-5E82-AF16-F759FD127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04836"/>
            <a:ext cx="8761412" cy="3416300"/>
          </a:xfrm>
        </p:spPr>
        <p:txBody>
          <a:bodyPr>
            <a:normAutofit/>
          </a:bodyPr>
          <a:lstStyle/>
          <a:p>
            <a:r>
              <a:rPr lang="sk-SK" sz="2800" dirty="0"/>
              <a:t>Neusmernený hnev má tendenciu naberať na obrátkach a byť deštruktívny</a:t>
            </a:r>
          </a:p>
          <a:p>
            <a:endParaRPr lang="sk-SK" sz="2800" dirty="0"/>
          </a:p>
          <a:p>
            <a:r>
              <a:rPr lang="sk-SK" sz="2800" dirty="0"/>
              <a:t>Ak sa včas </a:t>
            </a:r>
            <a:r>
              <a:rPr lang="sk-SK" sz="2800" dirty="0" err="1"/>
              <a:t>nevykomunikuje</a:t>
            </a:r>
            <a:r>
              <a:rPr lang="sk-SK" sz="2800" dirty="0"/>
              <a:t> a neusmerní, môže zanechať katastrofálne následky</a:t>
            </a:r>
          </a:p>
        </p:txBody>
      </p:sp>
    </p:spTree>
    <p:extLst>
      <p:ext uri="{BB962C8B-B14F-4D97-AF65-F5344CB8AC3E}">
        <p14:creationId xmlns:p14="http://schemas.microsoft.com/office/powerpoint/2010/main" val="297536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C2CFE-F16B-3D4C-F053-8E80E7AF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Mt</a:t>
            </a:r>
            <a:r>
              <a:rPr lang="sk-SK" dirty="0"/>
              <a:t> 5,21-22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4A2653E-3717-0AA1-BD26-1A0B0C1C3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830003"/>
            <a:ext cx="10431620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baseline="30000" dirty="0"/>
              <a:t>21</a:t>
            </a:r>
            <a:r>
              <a:rPr lang="sk-SK" sz="2800" dirty="0"/>
              <a:t> Počuli ste, že otcom bolo povedané: “Nezabiješ!” Kto by teda zabil, pôjde pred súd. </a:t>
            </a:r>
            <a:r>
              <a:rPr lang="sk-SK" sz="2800" b="1" baseline="30000" dirty="0"/>
              <a:t>22</a:t>
            </a:r>
            <a:r>
              <a:rPr lang="sk-SK" sz="2800" dirty="0"/>
              <a:t> No ja vám hovorím: Pred súd pôjde každý, kto sa na svojho brata hnevá. Kto svojmu bratovi povie: “Hlupák,” pôjde pred veľradu. A kto mu povie: “Ty bohapustý blázon,” pôjde do pekelného ohňa.</a:t>
            </a:r>
          </a:p>
        </p:txBody>
      </p:sp>
    </p:spTree>
    <p:extLst>
      <p:ext uri="{BB962C8B-B14F-4D97-AF65-F5344CB8AC3E}">
        <p14:creationId xmlns:p14="http://schemas.microsoft.com/office/powerpoint/2010/main" val="5945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031EC-52D9-DA58-5803-6DFBC81F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Mt</a:t>
            </a:r>
            <a:r>
              <a:rPr lang="sk-SK" dirty="0"/>
              <a:t> 5,21-22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2D6C82-FCBB-EF6F-1B2C-121DDE30F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737724"/>
            <a:ext cx="9557787" cy="3416300"/>
          </a:xfrm>
        </p:spPr>
        <p:txBody>
          <a:bodyPr>
            <a:normAutofit/>
          </a:bodyPr>
          <a:lstStyle/>
          <a:p>
            <a:r>
              <a:rPr lang="sk-SK" sz="2800" dirty="0"/>
              <a:t>Nejedná sa o nesprávnu reakciu v hneve, ale ide o prechovávanie hnevu voči druhému človeku</a:t>
            </a:r>
          </a:p>
          <a:p>
            <a:r>
              <a:rPr lang="sk-SK" sz="2800" dirty="0"/>
              <a:t>Ježiš hovorí „každý, kto sa na svojho brata hnevá“, nehovorí “nahnevá“</a:t>
            </a:r>
          </a:p>
          <a:p>
            <a:r>
              <a:rPr lang="sk-SK" sz="2800" dirty="0"/>
              <a:t>Ide teda o stav hnevu voči druhému človeku, nie o vzbĺknutie hnevu ako emóciu</a:t>
            </a:r>
          </a:p>
        </p:txBody>
      </p:sp>
    </p:spTree>
    <p:extLst>
      <p:ext uri="{BB962C8B-B14F-4D97-AF65-F5344CB8AC3E}">
        <p14:creationId xmlns:p14="http://schemas.microsoft.com/office/powerpoint/2010/main" val="3829861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5B5CB-31EB-BE10-956C-0D4F59AF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Mt</a:t>
            </a:r>
            <a:r>
              <a:rPr lang="sk-SK" dirty="0"/>
              <a:t> 5,23-26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CC5DC5-D2F0-F574-CF0F-2011E8CB9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813225"/>
            <a:ext cx="10456672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800" dirty="0"/>
              <a:t>Keď teda prinášaš dar na oltár a tam si spomenieš, že tvoj brat má niečo proti tebe, </a:t>
            </a:r>
            <a:r>
              <a:rPr lang="sk-SK" sz="2800" b="1" baseline="30000" dirty="0"/>
              <a:t>24</a:t>
            </a:r>
            <a:r>
              <a:rPr lang="sk-SK" sz="2800" dirty="0"/>
              <a:t> nechaj svoj dar tam pred oltárom a choď sa najprv zmieriť so svojím bratom; až potom príď a obetuj svoj dar. </a:t>
            </a:r>
            <a:r>
              <a:rPr lang="sk-SK" sz="2800" b="1" baseline="30000" dirty="0"/>
              <a:t>25</a:t>
            </a:r>
            <a:r>
              <a:rPr lang="sk-SK" sz="2800" dirty="0"/>
              <a:t> Pokonaj sa včas so svojím protivníkom, kým si s ním na ceste, aby ťa protivník nevydal sudcovi a sudca strážnikovi a aby ťa neuvrhli do väzenia. </a:t>
            </a:r>
            <a:r>
              <a:rPr lang="sk-SK" sz="2800" b="1" baseline="30000" dirty="0"/>
              <a:t>26</a:t>
            </a:r>
            <a:r>
              <a:rPr lang="sk-SK" sz="2800" dirty="0"/>
              <a:t> Veru, hovorím ti: Nevyjdeš odtiaľ, kým nezaplatíš do ostatného haliera.</a:t>
            </a:r>
          </a:p>
        </p:txBody>
      </p:sp>
    </p:spTree>
    <p:extLst>
      <p:ext uri="{BB962C8B-B14F-4D97-AF65-F5344CB8AC3E}">
        <p14:creationId xmlns:p14="http://schemas.microsoft.com/office/powerpoint/2010/main" val="605622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ón − zasadacia miestnosť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ón − zasadacia miestnosť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 − zasadacia miestnosť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{43F9E7C4-AC43-7244-B133-8261325742E9}tf10001076</Template>
  <TotalTime>635</TotalTime>
  <Words>1134</Words>
  <Application>Microsoft Macintosh PowerPoint</Application>
  <PresentationFormat>Širokouhlá</PresentationFormat>
  <Paragraphs>131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4" baseType="lpstr">
      <vt:lpstr>Century Gothic</vt:lpstr>
      <vt:lpstr>Wingdings 3</vt:lpstr>
      <vt:lpstr>Ión − zasadacia miestnosť</vt:lpstr>
      <vt:lpstr>Ako chápať hnev? </vt:lpstr>
      <vt:lpstr>Hnev v Biblii</vt:lpstr>
      <vt:lpstr>Hnev v Biblii</vt:lpstr>
      <vt:lpstr>Výber z biblických pasáží o hneve</vt:lpstr>
      <vt:lpstr>Gn 4,1-8</vt:lpstr>
      <vt:lpstr>Gn 4,1-8</vt:lpstr>
      <vt:lpstr>Mt 5,21-22 </vt:lpstr>
      <vt:lpstr>Mt 5,21-22 </vt:lpstr>
      <vt:lpstr>Mt 5,23-26</vt:lpstr>
      <vt:lpstr>Mt 5,23-26</vt:lpstr>
      <vt:lpstr>Mk 11,11-19</vt:lpstr>
      <vt:lpstr>Mk 11,11-19</vt:lpstr>
      <vt:lpstr>Psychológia a biblické vedy</vt:lpstr>
      <vt:lpstr>Prezentácia programu PowerPoint</vt:lpstr>
      <vt:lpstr>                               Prečo hnev vzniká?</vt:lpstr>
      <vt:lpstr>Načo nám hnev môže byť?</vt:lpstr>
      <vt:lpstr>Zdravá regulácia vs potlačenie</vt:lpstr>
      <vt:lpstr>Odžiť si hnev, ale ako?    - kanál hnevu</vt:lpstr>
      <vt:lpstr>Zdravá ventilácia hnevu</vt:lpstr>
      <vt:lpstr>Keď môžem svoj hnev komunikovať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 Su</dc:creator>
  <cp:lastModifiedBy>Peter Olas</cp:lastModifiedBy>
  <cp:revision>10</cp:revision>
  <dcterms:created xsi:type="dcterms:W3CDTF">2025-09-25T19:16:44Z</dcterms:created>
  <dcterms:modified xsi:type="dcterms:W3CDTF">2025-10-04T16:53:10Z</dcterms:modified>
</cp:coreProperties>
</file>